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3" r:id="rId3"/>
    <p:sldId id="293" r:id="rId4"/>
    <p:sldId id="276" r:id="rId5"/>
    <p:sldId id="291" r:id="rId6"/>
    <p:sldId id="317" r:id="rId7"/>
    <p:sldId id="294" r:id="rId8"/>
    <p:sldId id="299" r:id="rId9"/>
    <p:sldId id="310" r:id="rId10"/>
    <p:sldId id="309" r:id="rId11"/>
    <p:sldId id="314" r:id="rId12"/>
    <p:sldId id="315" r:id="rId13"/>
    <p:sldId id="313" r:id="rId14"/>
    <p:sldId id="305" r:id="rId15"/>
    <p:sldId id="308" r:id="rId16"/>
    <p:sldId id="311" r:id="rId17"/>
    <p:sldId id="322" r:id="rId18"/>
    <p:sldId id="323" r:id="rId19"/>
    <p:sldId id="312" r:id="rId20"/>
    <p:sldId id="324" r:id="rId21"/>
    <p:sldId id="326" r:id="rId22"/>
    <p:sldId id="295" r:id="rId23"/>
    <p:sldId id="301" r:id="rId24"/>
    <p:sldId id="320" r:id="rId25"/>
    <p:sldId id="319" r:id="rId26"/>
    <p:sldId id="318" r:id="rId27"/>
    <p:sldId id="296" r:id="rId28"/>
    <p:sldId id="290" r:id="rId29"/>
    <p:sldId id="277" r:id="rId30"/>
    <p:sldId id="278" r:id="rId31"/>
    <p:sldId id="279" r:id="rId32"/>
    <p:sldId id="292" r:id="rId33"/>
    <p:sldId id="287" r:id="rId34"/>
    <p:sldId id="281" r:id="rId35"/>
    <p:sldId id="282" r:id="rId36"/>
    <p:sldId id="288" r:id="rId37"/>
    <p:sldId id="284" r:id="rId38"/>
    <p:sldId id="286" r:id="rId39"/>
    <p:sldId id="283" r:id="rId40"/>
    <p:sldId id="285" r:id="rId41"/>
    <p:sldId id="266" r:id="rId42"/>
  </p:sldIdLst>
  <p:sldSz cx="12192000" cy="6858000"/>
  <p:notesSz cx="6858000" cy="9144000"/>
  <p:embeddedFontLs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33"/>
    <a:srgbClr val="FF8E32"/>
    <a:srgbClr val="F0F9F5"/>
    <a:srgbClr val="55CFD1"/>
    <a:srgbClr val="D0E0D9"/>
    <a:srgbClr val="4B465E"/>
    <a:srgbClr val="BBFFE6"/>
    <a:srgbClr val="F8FAF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62" y="108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4B4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/>
          <p:cNvSpPr txBox="1">
            <a:spLocks/>
          </p:cNvSpPr>
          <p:nvPr userDrawn="1"/>
        </p:nvSpPr>
        <p:spPr>
          <a:xfrm>
            <a:off x="489959" y="65558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800" b="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9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dirty="0">
                <a:solidFill>
                  <a:schemeClr val="bg1"/>
                </a:solidFill>
              </a:rPr>
              <a:t>        © </a:t>
            </a:r>
            <a:r>
              <a:rPr lang="en-US" altLang="ko-KR" dirty="0" err="1">
                <a:solidFill>
                  <a:schemeClr val="bg1"/>
                </a:solidFill>
              </a:rPr>
              <a:t>Smilegate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Megaport</a:t>
            </a:r>
            <a:r>
              <a:rPr lang="en-US" altLang="ko-KR" dirty="0">
                <a:solidFill>
                  <a:schemeClr val="bg1"/>
                </a:solidFill>
              </a:rPr>
              <a:t>. All rights reserved.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9448800" y="65338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9321B-8E93-4938-ACA9-6254A66BA3E1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" y="6655153"/>
            <a:ext cx="1213502" cy="1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4gh3vTzSFA" TargetMode="External"/><Relationship Id="rId2" Type="http://schemas.openxmlformats.org/officeDocument/2006/relationships/hyperlink" Target="https://youtu.be/T0mGXNE8VI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youtu.be/1LNVEM4rnLQ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6B8329-304D-4783-ABA1-F40DB12DA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5036" y="1378039"/>
            <a:ext cx="4101922" cy="4101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6877" y="5619422"/>
            <a:ext cx="1778239" cy="6616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TEAM Triple J</a:t>
            </a: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Made By.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주현킴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422080" cy="634858"/>
            <a:chOff x="521264" y="339362"/>
            <a:chExt cx="2422080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832420" cy="613763"/>
              <a:chOff x="1110924" y="256992"/>
              <a:chExt cx="1832420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832420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경찰과 도둑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394800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흑우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vs 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신난 사람들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105441"/>
            <a:ext cx="5660474" cy="112331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경찰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도둑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=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: 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비율 유지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경찰들은 팀으로 활동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도둑들 또한 팀으로 활동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3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422080" cy="634858"/>
            <a:chOff x="521264" y="339362"/>
            <a:chExt cx="2422080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832420" cy="613763"/>
              <a:chOff x="1110924" y="256992"/>
              <a:chExt cx="1832420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832420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경찰과 도둑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394800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흑우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vs 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신난 사람들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163396"/>
            <a:ext cx="5660474" cy="380097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경찰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가드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160~180cm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승리 조건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모든 로그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드론의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파괴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or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시간 초과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패배 조건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일정 개수 이상의 백신을 가진 도둑의 도주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배터리 수치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10000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지도 내 충전소에서 배터리 회복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샷건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(1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도구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로그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드론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파괴에 사용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소모 배터리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2000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함정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(2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도구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시큐리티웨어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(3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도구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눈깔 라이트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(4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도구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그림자가 진 공간에서 일시적으로 불을 밝히기 위해 사용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소모 배터리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ON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300,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100/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이동 속도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2m/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907A2A-F5E6-4897-AAB3-8CF3A6A6BA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99668" y="699280"/>
            <a:ext cx="4913580" cy="27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422080" cy="634858"/>
            <a:chOff x="521264" y="339362"/>
            <a:chExt cx="2422080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832420" cy="613763"/>
              <a:chOff x="1110924" y="256992"/>
              <a:chExt cx="1832420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832420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경찰과 도둑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394800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흑우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vs 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신난 사람들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163396"/>
            <a:ext cx="5660474" cy="48012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도둑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로그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드론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70~100cm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승리 조건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백신을 일정 개수 이상 탈취해 도주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패배 조건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모든 로그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드론의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파괴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or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시간 초과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배터리 수치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5000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지도 내 충전소에서 배터리 회복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회복 시 가드에게 위치가 노출됨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스턴 건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(1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도구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가드의 작동을 일시적으로 멈춤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라운드 당 한 번만 사용 가능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소모 배터리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3000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함정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(2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도구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함정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(3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도구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광학 위장 기능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(4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도구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그림자 속에서 몸을 더 완벽하게 숨기는 수단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평상시에는 카메라의 붉은 빛이 보이기 때문에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숨으려면 광학 위장 기능이 필수로 요구됨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소모 배터리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100/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강화 하드웨어 장착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이동 속도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1.5m/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초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배터리 부족 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1m/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48CD8C-4472-413C-822C-1178187B35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26178" y="339362"/>
            <a:ext cx="5312706" cy="29408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2029ED-584C-498C-921F-BE040FE94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80" y="3248034"/>
            <a:ext cx="5312705" cy="31139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604F3C-D0D3-4A26-A30F-0B5B7C49D52D}"/>
              </a:ext>
            </a:extLst>
          </p:cNvPr>
          <p:cNvSpPr txBox="1"/>
          <p:nvPr/>
        </p:nvSpPr>
        <p:spPr>
          <a:xfrm>
            <a:off x="6626178" y="6361993"/>
            <a:ext cx="5312706" cy="2899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b">
            <a:normAutofit/>
          </a:bodyPr>
          <a:lstStyle/>
          <a:p>
            <a:r>
              <a:rPr lang="ko-KR" altLang="en-US" sz="1200" dirty="0"/>
              <a:t>광학 위장을 사용하지 않은 상태에서 그림자에 숨었을 경우</a:t>
            </a:r>
          </a:p>
        </p:txBody>
      </p:sp>
    </p:spTree>
    <p:extLst>
      <p:ext uri="{BB962C8B-B14F-4D97-AF65-F5344CB8AC3E}">
        <p14:creationId xmlns:p14="http://schemas.microsoft.com/office/powerpoint/2010/main" val="265771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7F44BD-A7EF-4462-B88F-AD5EB71BA63F}"/>
              </a:ext>
            </a:extLst>
          </p:cNvPr>
          <p:cNvSpPr/>
          <p:nvPr/>
        </p:nvSpPr>
        <p:spPr>
          <a:xfrm rot="3651926">
            <a:off x="9523841" y="4791935"/>
            <a:ext cx="270339" cy="12734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21264" y="339362"/>
            <a:ext cx="2422080" cy="634858"/>
            <a:chOff x="521264" y="339362"/>
            <a:chExt cx="2422080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832420" cy="613763"/>
              <a:chOff x="1110924" y="256992"/>
              <a:chExt cx="1832420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832420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빛과 그림자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088626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잠입 필수 요소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334138"/>
            <a:ext cx="5660474" cy="300075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주요 오브젝트를 제외한 모든 오브젝트들은 채도가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가드는 약간의 식별 가능한 색상 보유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로그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드론은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완벽하게 검은색으로 도포됨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그렇기에 자신의 그림자만 조심한다면 그림자 속으로 은신하는 것이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빛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로그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드론의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배터리를 충전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그림자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모든 사물을 감춤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0" name="그림 29" descr="시계이(가) 표시된 사진&#10;&#10;자동 생성된 설명">
            <a:extLst>
              <a:ext uri="{FF2B5EF4-FFF2-40B4-BE49-F238E27FC236}">
                <a16:creationId xmlns:a16="http://schemas.microsoft.com/office/drawing/2014/main" id="{2E745AB2-02A2-4E8C-B967-7A842CCED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51" y="1069910"/>
            <a:ext cx="851327" cy="85132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3FD7447-7078-49D2-BD03-CD6E622BD829}"/>
              </a:ext>
            </a:extLst>
          </p:cNvPr>
          <p:cNvSpPr/>
          <p:nvPr/>
        </p:nvSpPr>
        <p:spPr>
          <a:xfrm rot="3651926">
            <a:off x="9522974" y="1602232"/>
            <a:ext cx="745720" cy="12734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BF1CCA-225F-428D-BCC6-E19238395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64" y="465186"/>
            <a:ext cx="1576599" cy="18007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22CCC3-BDC4-4304-B81D-878A6AB51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888" y="1479201"/>
            <a:ext cx="851327" cy="851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A07E9-82DD-4AD5-B6C4-6B8620959ABD}"/>
              </a:ext>
            </a:extLst>
          </p:cNvPr>
          <p:cNvSpPr txBox="1"/>
          <p:nvPr/>
        </p:nvSpPr>
        <p:spPr>
          <a:xfrm>
            <a:off x="8453216" y="2998715"/>
            <a:ext cx="2871169" cy="309489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pPr algn="ctr"/>
            <a:r>
              <a:rPr lang="ko-KR" altLang="en-US" sz="1400" dirty="0"/>
              <a:t>그림자 속에 잘 숨으면 보이지 않지만</a:t>
            </a:r>
            <a:r>
              <a:rPr lang="en-US" altLang="ko-KR" sz="1400" dirty="0"/>
              <a:t>…</a:t>
            </a:r>
            <a:endParaRPr lang="ko-KR" altLang="en-US" sz="1400" dirty="0"/>
          </a:p>
        </p:txBody>
      </p:sp>
      <p:pic>
        <p:nvPicPr>
          <p:cNvPr id="11" name="그림 10" descr="시계이(가) 표시된 사진&#10;&#10;자동 생성된 설명">
            <a:extLst>
              <a:ext uri="{FF2B5EF4-FFF2-40B4-BE49-F238E27FC236}">
                <a16:creationId xmlns:a16="http://schemas.microsoft.com/office/drawing/2014/main" id="{3D113A6C-598C-425D-AE00-46602A549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9" y="4208556"/>
            <a:ext cx="851327" cy="8513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37B9EF-6FA5-4683-9E6C-D9E3824F7EC6}"/>
              </a:ext>
            </a:extLst>
          </p:cNvPr>
          <p:cNvSpPr/>
          <p:nvPr/>
        </p:nvSpPr>
        <p:spPr>
          <a:xfrm rot="3651926">
            <a:off x="9539315" y="4675052"/>
            <a:ext cx="745720" cy="12734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7AC88-5DAF-4539-8F0A-9F4D6F75D653}"/>
              </a:ext>
            </a:extLst>
          </p:cNvPr>
          <p:cNvSpPr txBox="1"/>
          <p:nvPr/>
        </p:nvSpPr>
        <p:spPr>
          <a:xfrm>
            <a:off x="8488903" y="5954156"/>
            <a:ext cx="2871169" cy="563078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pPr algn="ctr"/>
            <a:r>
              <a:rPr lang="ko-KR" altLang="en-US" sz="1400" dirty="0"/>
              <a:t>어설프게 숨어 있으면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자신의 그림자로 인해 보일 수 있다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580CC-2621-4E0F-8D9E-25F2640506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505" y="3538006"/>
            <a:ext cx="1576599" cy="18007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BE09E9-FD9C-428C-832F-AAC0EEA64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46" y="4702264"/>
            <a:ext cx="851327" cy="8513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626D54-C1D2-435C-8A4C-412C611793AC}"/>
              </a:ext>
            </a:extLst>
          </p:cNvPr>
          <p:cNvSpPr txBox="1"/>
          <p:nvPr/>
        </p:nvSpPr>
        <p:spPr>
          <a:xfrm>
            <a:off x="8663394" y="3328132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4E780D-DBF5-4C86-B22C-63DBCC2B82B1}"/>
              </a:ext>
            </a:extLst>
          </p:cNvPr>
          <p:cNvSpPr txBox="1"/>
          <p:nvPr/>
        </p:nvSpPr>
        <p:spPr>
          <a:xfrm>
            <a:off x="8649326" y="213494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E11AB-3F57-401F-82AE-70FBB76BBD30}"/>
              </a:ext>
            </a:extLst>
          </p:cNvPr>
          <p:cNvSpPr txBox="1"/>
          <p:nvPr/>
        </p:nvSpPr>
        <p:spPr>
          <a:xfrm>
            <a:off x="9471316" y="1120314"/>
            <a:ext cx="1059927" cy="404251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개꿀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DB07F7-EC1E-483F-9F15-AADB1401FCD5}"/>
              </a:ext>
            </a:extLst>
          </p:cNvPr>
          <p:cNvSpPr txBox="1"/>
          <p:nvPr/>
        </p:nvSpPr>
        <p:spPr>
          <a:xfrm>
            <a:off x="9515223" y="4432093"/>
            <a:ext cx="1059927" cy="404251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망함</a:t>
            </a:r>
          </a:p>
        </p:txBody>
      </p:sp>
    </p:spTree>
    <p:extLst>
      <p:ext uri="{BB962C8B-B14F-4D97-AF65-F5344CB8AC3E}">
        <p14:creationId xmlns:p14="http://schemas.microsoft.com/office/powerpoint/2010/main" val="153101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1630196" cy="634858"/>
            <a:chOff x="521264" y="339362"/>
            <a:chExt cx="163019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040536" cy="613763"/>
              <a:chOff x="1110924" y="256992"/>
              <a:chExt cx="104053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80008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도구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040536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도구는 도구임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05</a:t>
              </a:r>
            </a:p>
          </p:txBody>
        </p:sp>
      </p:grp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CB0F279-1F71-4DA1-B943-2B3055E4DEC2}"/>
              </a:ext>
            </a:extLst>
          </p:cNvPr>
          <p:cNvSpPr/>
          <p:nvPr/>
        </p:nvSpPr>
        <p:spPr>
          <a:xfrm>
            <a:off x="521264" y="131304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5F1C1BFD-2C09-4251-B616-15B0D32B5A95}"/>
              </a:ext>
            </a:extLst>
          </p:cNvPr>
          <p:cNvSpPr/>
          <p:nvPr/>
        </p:nvSpPr>
        <p:spPr>
          <a:xfrm>
            <a:off x="6096000" y="131626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B4FCDE-D3E6-4524-B09F-C1C6DB14489C}"/>
              </a:ext>
            </a:extLst>
          </p:cNvPr>
          <p:cNvSpPr txBox="1"/>
          <p:nvPr/>
        </p:nvSpPr>
        <p:spPr>
          <a:xfrm>
            <a:off x="1208917" y="2162294"/>
            <a:ext cx="800087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함정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EA81AE-0B9D-4907-BC46-CA81D8B637E5}"/>
              </a:ext>
            </a:extLst>
          </p:cNvPr>
          <p:cNvSpPr txBox="1"/>
          <p:nvPr/>
        </p:nvSpPr>
        <p:spPr>
          <a:xfrm>
            <a:off x="6475878" y="1937439"/>
            <a:ext cx="1415640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강화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하드웨어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C8250F8-F2A5-41BF-A88D-98B609D80F3C}"/>
              </a:ext>
            </a:extLst>
          </p:cNvPr>
          <p:cNvGrpSpPr/>
          <p:nvPr/>
        </p:nvGrpSpPr>
        <p:grpSpPr>
          <a:xfrm>
            <a:off x="2764452" y="1946852"/>
            <a:ext cx="2622702" cy="889044"/>
            <a:chOff x="1853288" y="3093920"/>
            <a:chExt cx="2622702" cy="8890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927978-EAF7-4BC2-8021-887A44F509A8}"/>
                </a:ext>
              </a:extLst>
            </p:cNvPr>
            <p:cNvSpPr txBox="1"/>
            <p:nvPr/>
          </p:nvSpPr>
          <p:spPr>
            <a:xfrm>
              <a:off x="1853288" y="3354914"/>
              <a:ext cx="2622702" cy="628050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발을 묶거나 소리를 일으키거나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…</a:t>
              </a:r>
              <a:b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경찰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도둑 모두에게 효과가 있다</a:t>
              </a:r>
              <a:b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2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개 소지 가능</a:t>
              </a:r>
              <a:endPara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C56CFE-E4AA-4A01-BA6B-AFC6F4BB4199}"/>
                </a:ext>
              </a:extLst>
            </p:cNvPr>
            <p:cNvSpPr txBox="1"/>
            <p:nvPr/>
          </p:nvSpPr>
          <p:spPr>
            <a:xfrm>
              <a:off x="1853288" y="3093920"/>
              <a:ext cx="229248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밟았을 때 효과가 있는 거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88E477D-6B72-48B3-A10B-038B3BF26E86}"/>
              </a:ext>
            </a:extLst>
          </p:cNvPr>
          <p:cNvGrpSpPr/>
          <p:nvPr/>
        </p:nvGrpSpPr>
        <p:grpSpPr>
          <a:xfrm>
            <a:off x="8360381" y="2033425"/>
            <a:ext cx="2622702" cy="704378"/>
            <a:chOff x="1853288" y="3093920"/>
            <a:chExt cx="2622702" cy="70437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A486C9-028C-4D8C-9DA9-C82217152825}"/>
                </a:ext>
              </a:extLst>
            </p:cNvPr>
            <p:cNvSpPr txBox="1"/>
            <p:nvPr/>
          </p:nvSpPr>
          <p:spPr>
            <a:xfrm>
              <a:off x="1853288" y="3354914"/>
              <a:ext cx="2622702" cy="44338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경찰 위치를 감지하거나 빨리 움직이거나</a:t>
              </a:r>
              <a:b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하나만 소지 가능</a:t>
              </a:r>
              <a:endPara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4CDFD7-A7FD-47C7-9E19-110DC7477D5F}"/>
                </a:ext>
              </a:extLst>
            </p:cNvPr>
            <p:cNvSpPr txBox="1"/>
            <p:nvPr/>
          </p:nvSpPr>
          <p:spPr>
            <a:xfrm>
              <a:off x="1853288" y="3093920"/>
              <a:ext cx="1933409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도둑만 들 수 있는 거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74CEA40-2872-4D6C-9CC8-EC5C681EC09B}"/>
              </a:ext>
            </a:extLst>
          </p:cNvPr>
          <p:cNvSpPr/>
          <p:nvPr/>
        </p:nvSpPr>
        <p:spPr>
          <a:xfrm>
            <a:off x="3659745" y="3828072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3F1F8-0B7E-4196-85B1-6F1FA733E069}"/>
              </a:ext>
            </a:extLst>
          </p:cNvPr>
          <p:cNvSpPr txBox="1"/>
          <p:nvPr/>
        </p:nvSpPr>
        <p:spPr>
          <a:xfrm>
            <a:off x="3731847" y="4686267"/>
            <a:ext cx="2031192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시큐리티웨어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170043-1A58-4740-A51E-16CB30F12653}"/>
              </a:ext>
            </a:extLst>
          </p:cNvPr>
          <p:cNvGrpSpPr/>
          <p:nvPr/>
        </p:nvGrpSpPr>
        <p:grpSpPr>
          <a:xfrm>
            <a:off x="5907243" y="4563581"/>
            <a:ext cx="2622702" cy="704378"/>
            <a:chOff x="1853288" y="3093920"/>
            <a:chExt cx="2622702" cy="7043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F93C7-92D8-418A-81DE-A75671929851}"/>
                </a:ext>
              </a:extLst>
            </p:cNvPr>
            <p:cNvSpPr txBox="1"/>
            <p:nvPr/>
          </p:nvSpPr>
          <p:spPr>
            <a:xfrm>
              <a:off x="1853288" y="3354914"/>
              <a:ext cx="2622702" cy="44338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배터리로 사용하는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필살기</a:t>
              </a:r>
              <a:b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하지만 소모품</a:t>
              </a:r>
              <a:endPara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5E65EE-9F6E-435A-953A-E362E4B14197}"/>
                </a:ext>
              </a:extLst>
            </p:cNvPr>
            <p:cNvSpPr txBox="1"/>
            <p:nvPr/>
          </p:nvSpPr>
          <p:spPr>
            <a:xfrm>
              <a:off x="1853288" y="3093920"/>
              <a:ext cx="1933409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경찰만 들 수 있는 거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04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3784632" cy="634858"/>
            <a:chOff x="521264" y="339362"/>
            <a:chExt cx="3784632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3194972" cy="613763"/>
              <a:chOff x="1110924" y="256992"/>
              <a:chExt cx="3194972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3194972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도구 </a:t>
                </a: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(</a:t>
                </a: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강화 하드웨어</a:t>
                </a: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800633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소지중이라면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영구적으로 효과가 있는 도구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05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626628"/>
              </p:ext>
            </p:extLst>
          </p:nvPr>
        </p:nvGraphicFramePr>
        <p:xfrm>
          <a:off x="1181893" y="1610177"/>
          <a:ext cx="9545810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766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9410">
                  <a:extLst>
                    <a:ext uri="{9D8B030D-6E8A-4147-A177-3AD203B41FA5}">
                      <a16:colId xmlns:a16="http://schemas.microsoft.com/office/drawing/2014/main" val="932588738"/>
                    </a:ext>
                  </a:extLst>
                </a:gridCol>
                <a:gridCol w="1667814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5440926">
                  <a:extLst>
                    <a:ext uri="{9D8B030D-6E8A-4147-A177-3AD203B41FA5}">
                      <a16:colId xmlns:a16="http://schemas.microsoft.com/office/drawing/2014/main" val="204201177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OID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이름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빈도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설명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1001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레이더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중간</a:t>
                      </a:r>
                      <a:endParaRPr lang="en-US" altLang="ko-KR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경찰 근접 시 아웃라인으로 표시</a:t>
                      </a:r>
                      <a:endParaRPr lang="en-US" altLang="ko-KR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안티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많음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덫을 무력화</a:t>
                      </a: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, 1</a:t>
                      </a:r>
                      <a:r>
                        <a:rPr kumimoji="0" lang="ko-KR" altLang="en-US" sz="1200" b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회용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1003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스텔스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프로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매우 적음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경찰로부터 위치 노출 완벽 차단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부스터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중간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기본 이동 속도 </a:t>
                      </a:r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15%+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1005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이레이저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적음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줍지 않은 </a:t>
                      </a:r>
                      <a:r>
                        <a:rPr lang="ko-KR" altLang="en-US" sz="12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시큐리티웨어를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무력화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98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335518" cy="634858"/>
            <a:chOff x="521264" y="339362"/>
            <a:chExt cx="2335518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745858" cy="613763"/>
              <a:chOff x="1110924" y="256992"/>
              <a:chExt cx="1745858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745858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도구 </a:t>
                </a: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(</a:t>
                </a: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함정</a:t>
                </a: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175188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함정은 함정이야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05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84337"/>
              </p:ext>
            </p:extLst>
          </p:nvPr>
        </p:nvGraphicFramePr>
        <p:xfrm>
          <a:off x="1181893" y="1610177"/>
          <a:ext cx="9545810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2817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815921">
                  <a:extLst>
                    <a:ext uri="{9D8B030D-6E8A-4147-A177-3AD203B41FA5}">
                      <a16:colId xmlns:a16="http://schemas.microsoft.com/office/drawing/2014/main" val="3261785793"/>
                    </a:ext>
                  </a:extLst>
                </a:gridCol>
                <a:gridCol w="1487510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5479562">
                  <a:extLst>
                    <a:ext uri="{9D8B030D-6E8A-4147-A177-3AD203B41FA5}">
                      <a16:colId xmlns:a16="http://schemas.microsoft.com/office/drawing/2014/main" val="73116037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OID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이름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빈도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설명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2001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바인드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많음</a:t>
                      </a:r>
                      <a:endParaRPr lang="en-US" altLang="ko-KR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일시적으로 발이 묶임</a:t>
                      </a:r>
                      <a:endParaRPr lang="en-US" altLang="ko-KR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노이즈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중간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밟을 때마다 큰 소리가 남</a:t>
                      </a: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200" b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계속해서 유지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2003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트레일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많음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가드에게 보여지는 흔적을 남김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디스차지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적음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배터리를 </a:t>
                      </a:r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으로 </a:t>
                      </a:r>
                      <a:r>
                        <a:rPr lang="ko-KR" altLang="en-US" sz="12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만듬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2005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브레이크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중간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강화 하드웨어 파괴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2006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포크 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X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셸 코드</a:t>
                      </a:r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계속해서 </a:t>
                      </a:r>
                      <a:r>
                        <a:rPr lang="ko-KR" altLang="en-US" sz="12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느려지다가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작동 불가능</a:t>
                      </a:r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재부팅</a:t>
                      </a:r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)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2007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백도어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X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셸 코드</a:t>
                      </a:r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소유자의 위치를 계속해서 드러냄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82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3675628" cy="634858"/>
            <a:chOff x="521264" y="339362"/>
            <a:chExt cx="3675628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3085968" cy="613763"/>
              <a:chOff x="1110924" y="256992"/>
              <a:chExt cx="3085968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3085968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도구 </a:t>
                </a: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(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시큐리티웨어</a:t>
                </a: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040536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일회성 소모품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05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23754"/>
              </p:ext>
            </p:extLst>
          </p:nvPr>
        </p:nvGraphicFramePr>
        <p:xfrm>
          <a:off x="1181893" y="1610177"/>
          <a:ext cx="9545810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766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9410">
                  <a:extLst>
                    <a:ext uri="{9D8B030D-6E8A-4147-A177-3AD203B41FA5}">
                      <a16:colId xmlns:a16="http://schemas.microsoft.com/office/drawing/2014/main" val="932588738"/>
                    </a:ext>
                  </a:extLst>
                </a:gridCol>
                <a:gridCol w="1667814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294327">
                  <a:extLst>
                    <a:ext uri="{9D8B030D-6E8A-4147-A177-3AD203B41FA5}">
                      <a16:colId xmlns:a16="http://schemas.microsoft.com/office/drawing/2014/main" val="2042011775"/>
                    </a:ext>
                  </a:extLst>
                </a:gridCol>
                <a:gridCol w="4146599">
                  <a:extLst>
                    <a:ext uri="{9D8B030D-6E8A-4147-A177-3AD203B41FA5}">
                      <a16:colId xmlns:a16="http://schemas.microsoft.com/office/drawing/2014/main" val="193272088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OID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이름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빈도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배터리 소모량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설명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3001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스캐너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적음</a:t>
                      </a:r>
                      <a:endParaRPr lang="en-US" altLang="ko-KR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2000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주변 </a:t>
                      </a:r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10m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의 모든 </a:t>
                      </a:r>
                      <a:r>
                        <a:rPr lang="ko-KR" altLang="en-US" sz="12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드론을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표시</a:t>
                      </a:r>
                      <a:endParaRPr lang="en-US" altLang="ko-KR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3002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패럴라이저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중간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1500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모든 </a:t>
                      </a:r>
                      <a:r>
                        <a:rPr lang="ko-KR" altLang="en-US" sz="12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드론의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작동을 </a:t>
                      </a:r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초간 중지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3003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제네레이터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중간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배터리 완전 충전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3004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시그널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재머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적음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2500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드론들</a:t>
                      </a:r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간의 통신을 차단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3005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셸 </a:t>
                      </a:r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플랜터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적음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2000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강화 하드웨어를 함정화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06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582380" cy="634858"/>
            <a:chOff x="521264" y="339362"/>
            <a:chExt cx="2582380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992720" cy="613763"/>
              <a:chOff x="1110924" y="256992"/>
              <a:chExt cx="1992720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216867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맵 구성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992720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만약 잠입 장르를 유지한다면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06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334138"/>
            <a:ext cx="5660474" cy="367785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로그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드론의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출구 다수 배치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분 내 한 라운드 종료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빛과 그림자의 배치에 신경 쓸 수 있도록 한다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주요점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제한 시간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라운드 당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총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라운드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모든 경찰들은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주어진 하나의 장소에서 시작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지도로 다른 경찰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백신의 위치 식별 가능 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모든 도둑들은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출구들 중 임의의 장소에서 시작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지도로 백신의 위치 식별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도둑이 잡히면 수집했던 모든 백신들이 그 장소에 떨어지며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경찰은 그것을 획득할 수 없다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65B68F-A5CC-496E-8CE6-75EE9021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924" y="339362"/>
            <a:ext cx="5085509" cy="29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6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D844AB9-FE2A-40D9-9AF7-50AE3F3FD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2" y="912896"/>
            <a:ext cx="4138162" cy="48328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21264" y="339362"/>
            <a:ext cx="1806527" cy="634858"/>
            <a:chOff x="521264" y="339362"/>
            <a:chExt cx="180652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216867" cy="613763"/>
              <a:chOff x="1110924" y="256992"/>
              <a:chExt cx="121686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216867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맵 구성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710318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라운드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06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334138"/>
            <a:ext cx="5660474" cy="149264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라운드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맵 규모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좁음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백신의 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적음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특이사항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층 높이의 소형 건물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가드 아이템 다량 출현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85519-95E6-4CF2-8939-B5CABA5239C0}"/>
              </a:ext>
            </a:extLst>
          </p:cNvPr>
          <p:cNvSpPr txBox="1"/>
          <p:nvPr/>
        </p:nvSpPr>
        <p:spPr>
          <a:xfrm>
            <a:off x="6600423" y="2273121"/>
            <a:ext cx="1120462" cy="251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b">
            <a:normAutofit fontScale="47500" lnSpcReduction="20000"/>
          </a:bodyPr>
          <a:lstStyle/>
          <a:p>
            <a:r>
              <a:rPr lang="ko-KR" altLang="en-US" sz="2400" dirty="0"/>
              <a:t>로그 시작 지점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F66D54-22F4-4250-BD5F-E6AF0F3CBC1C}"/>
              </a:ext>
            </a:extLst>
          </p:cNvPr>
          <p:cNvCxnSpPr/>
          <p:nvPr/>
        </p:nvCxnSpPr>
        <p:spPr>
          <a:xfrm>
            <a:off x="7720885" y="2524259"/>
            <a:ext cx="862884" cy="90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A99328-48CA-49CB-9768-B8070FF61DFD}"/>
              </a:ext>
            </a:extLst>
          </p:cNvPr>
          <p:cNvSpPr txBox="1"/>
          <p:nvPr/>
        </p:nvSpPr>
        <p:spPr>
          <a:xfrm>
            <a:off x="8583769" y="1091269"/>
            <a:ext cx="1120462" cy="251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b">
            <a:normAutofit fontScale="47500" lnSpcReduction="20000"/>
          </a:bodyPr>
          <a:lstStyle/>
          <a:p>
            <a:r>
              <a:rPr lang="ko-KR" altLang="en-US" sz="2400" dirty="0"/>
              <a:t>가드 시작 지점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01F2F0-DB22-4F0B-A603-7675321860AE}"/>
              </a:ext>
            </a:extLst>
          </p:cNvPr>
          <p:cNvCxnSpPr/>
          <p:nvPr/>
        </p:nvCxnSpPr>
        <p:spPr>
          <a:xfrm>
            <a:off x="9704231" y="1342407"/>
            <a:ext cx="862884" cy="90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554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996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3058" y="3046397"/>
            <a:ext cx="69749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개요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3058" y="3446436"/>
            <a:ext cx="1181600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진짜로 개요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어케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작업함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세계관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107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4168" y="3046397"/>
            <a:ext cx="95397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4168" y="3446436"/>
            <a:ext cx="1181600" cy="158497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돌아가는 꼴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씬 흐름도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경찰과 도둑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빛과 그림자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맵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218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5278" y="3046397"/>
            <a:ext cx="121045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네트워킹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5278" y="3446436"/>
            <a:ext cx="1381976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구조 개요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테이블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13299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66389" y="3046397"/>
            <a:ext cx="121045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마일스톤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66389" y="3446436"/>
            <a:ext cx="1335489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굳이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해야하나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작은, 장난감, 책이(가) 표시된 사진&#10;&#10;자동 생성된 설명">
            <a:extLst>
              <a:ext uri="{FF2B5EF4-FFF2-40B4-BE49-F238E27FC236}">
                <a16:creationId xmlns:a16="http://schemas.microsoft.com/office/drawing/2014/main" id="{C02E0B8A-6CD3-4915-93FE-ACA31BBE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06" y="1003925"/>
            <a:ext cx="4861319" cy="455857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21264" y="339362"/>
            <a:ext cx="1806527" cy="634858"/>
            <a:chOff x="521264" y="339362"/>
            <a:chExt cx="180652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216867" cy="613763"/>
              <a:chOff x="1110924" y="256992"/>
              <a:chExt cx="121686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216867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맵 구성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710318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라운드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06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334138"/>
            <a:ext cx="5660474" cy="149264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라운드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맵 규모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넓음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백신의 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많음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특이사항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이렇다 할 건물 없이 광활한 규모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로그 아이템 다량 출현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85519-95E6-4CF2-8939-B5CABA5239C0}"/>
              </a:ext>
            </a:extLst>
          </p:cNvPr>
          <p:cNvSpPr txBox="1"/>
          <p:nvPr/>
        </p:nvSpPr>
        <p:spPr>
          <a:xfrm>
            <a:off x="6658378" y="787327"/>
            <a:ext cx="1120462" cy="251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b">
            <a:normAutofit fontScale="47500" lnSpcReduction="20000"/>
          </a:bodyPr>
          <a:lstStyle/>
          <a:p>
            <a:r>
              <a:rPr lang="ko-KR" altLang="en-US" sz="2400" dirty="0"/>
              <a:t>로그 시작 지점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F66D54-22F4-4250-BD5F-E6AF0F3CBC1C}"/>
              </a:ext>
            </a:extLst>
          </p:cNvPr>
          <p:cNvCxnSpPr/>
          <p:nvPr/>
        </p:nvCxnSpPr>
        <p:spPr>
          <a:xfrm>
            <a:off x="7778840" y="1038465"/>
            <a:ext cx="862884" cy="90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A99328-48CA-49CB-9768-B8070FF61DFD}"/>
              </a:ext>
            </a:extLst>
          </p:cNvPr>
          <p:cNvSpPr txBox="1"/>
          <p:nvPr/>
        </p:nvSpPr>
        <p:spPr>
          <a:xfrm>
            <a:off x="9210526" y="2021983"/>
            <a:ext cx="1120462" cy="251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b">
            <a:normAutofit fontScale="47500" lnSpcReduction="20000"/>
          </a:bodyPr>
          <a:lstStyle/>
          <a:p>
            <a:r>
              <a:rPr lang="ko-KR" altLang="en-US" sz="2400" dirty="0"/>
              <a:t>가드 시작 지점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01F2F0-DB22-4F0B-A603-7675321860AE}"/>
              </a:ext>
            </a:extLst>
          </p:cNvPr>
          <p:cNvCxnSpPr/>
          <p:nvPr/>
        </p:nvCxnSpPr>
        <p:spPr>
          <a:xfrm>
            <a:off x="10330988" y="2273121"/>
            <a:ext cx="862884" cy="90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4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868149A9-C175-4494-85F8-821179A8D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88" y="1334138"/>
            <a:ext cx="5027129" cy="404977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21264" y="339362"/>
            <a:ext cx="1806527" cy="634858"/>
            <a:chOff x="521264" y="339362"/>
            <a:chExt cx="180652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216867" cy="613763"/>
              <a:chOff x="1110924" y="256992"/>
              <a:chExt cx="121686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216867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맵 구성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710318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라운드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06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334138"/>
            <a:ext cx="5660474" cy="149264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라운드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맵 규모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다소 넓음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백신의 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보통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특이사항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층 높이의 초대형 건물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모든 아이템 다량 출현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85519-95E6-4CF2-8939-B5CABA5239C0}"/>
              </a:ext>
            </a:extLst>
          </p:cNvPr>
          <p:cNvSpPr txBox="1"/>
          <p:nvPr/>
        </p:nvSpPr>
        <p:spPr>
          <a:xfrm>
            <a:off x="7167094" y="1083000"/>
            <a:ext cx="1120462" cy="251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b">
            <a:normAutofit fontScale="47500" lnSpcReduction="20000"/>
          </a:bodyPr>
          <a:lstStyle/>
          <a:p>
            <a:r>
              <a:rPr lang="ko-KR" altLang="en-US" sz="2400" dirty="0"/>
              <a:t>로그 시작 지점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F66D54-22F4-4250-BD5F-E6AF0F3CBC1C}"/>
              </a:ext>
            </a:extLst>
          </p:cNvPr>
          <p:cNvCxnSpPr/>
          <p:nvPr/>
        </p:nvCxnSpPr>
        <p:spPr>
          <a:xfrm>
            <a:off x="8287556" y="1334138"/>
            <a:ext cx="862884" cy="90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A99328-48CA-49CB-9768-B8070FF61DFD}"/>
              </a:ext>
            </a:extLst>
          </p:cNvPr>
          <p:cNvSpPr txBox="1"/>
          <p:nvPr/>
        </p:nvSpPr>
        <p:spPr>
          <a:xfrm>
            <a:off x="5449912" y="3177862"/>
            <a:ext cx="1120462" cy="251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b">
            <a:normAutofit fontScale="47500" lnSpcReduction="20000"/>
          </a:bodyPr>
          <a:lstStyle/>
          <a:p>
            <a:r>
              <a:rPr lang="ko-KR" altLang="en-US" sz="2400" dirty="0"/>
              <a:t>가드 시작 지점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01F2F0-DB22-4F0B-A603-7675321860AE}"/>
              </a:ext>
            </a:extLst>
          </p:cNvPr>
          <p:cNvCxnSpPr/>
          <p:nvPr/>
        </p:nvCxnSpPr>
        <p:spPr>
          <a:xfrm>
            <a:off x="6570374" y="3429000"/>
            <a:ext cx="862884" cy="90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77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0147" y="3505196"/>
            <a:ext cx="1826008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네트워킹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147" y="4026490"/>
            <a:ext cx="216744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서버 작업자들이 할 일들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7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1524643" cy="613763"/>
            <a:chOff x="1110924" y="256992"/>
            <a:chExt cx="1524643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1524643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구조 개요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771232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대충 골자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217BD7-FA27-4296-ACAC-01A7BFCE6263}"/>
              </a:ext>
            </a:extLst>
          </p:cNvPr>
          <p:cNvGrpSpPr/>
          <p:nvPr/>
        </p:nvGrpSpPr>
        <p:grpSpPr>
          <a:xfrm>
            <a:off x="885930" y="1426866"/>
            <a:ext cx="2260880" cy="3948030"/>
            <a:chOff x="803275" y="1547446"/>
            <a:chExt cx="2260880" cy="394803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5F3AE6-513A-4950-B739-514A6BEB19B4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EA0FD4-84E3-4D9F-90E1-964407292206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116486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유저 정보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ID, PW, NICKNAME,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전적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레지스터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로그인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로그아웃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유저간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퀵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매칭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9888B1-DB86-408B-BEA1-1EE105783158}"/>
                </a:ext>
              </a:extLst>
            </p:cNvPr>
            <p:cNvSpPr txBox="1"/>
            <p:nvPr/>
          </p:nvSpPr>
          <p:spPr>
            <a:xfrm>
              <a:off x="1338906" y="3961351"/>
              <a:ext cx="1189615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서버 로직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A2CEFA3-C171-4D45-A7E6-004CE4F031DA}"/>
              </a:ext>
            </a:extLst>
          </p:cNvPr>
          <p:cNvCxnSpPr/>
          <p:nvPr/>
        </p:nvCxnSpPr>
        <p:spPr>
          <a:xfrm>
            <a:off x="3376247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07A2706-A605-49E6-AF9D-B6B0B187E9B5}"/>
              </a:ext>
            </a:extLst>
          </p:cNvPr>
          <p:cNvGrpSpPr/>
          <p:nvPr/>
        </p:nvGrpSpPr>
        <p:grpSpPr>
          <a:xfrm>
            <a:off x="3605684" y="1426866"/>
            <a:ext cx="2260880" cy="3261688"/>
            <a:chOff x="803275" y="1547446"/>
            <a:chExt cx="2260880" cy="326168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53D8B10-5F0C-473E-91C8-5F3E62477AF9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D075C0-E0E3-44C3-872E-F213C97C19EC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TCP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만 사용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Server Authority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1938EB-6368-4163-808F-58B299C43E6A}"/>
                </a:ext>
              </a:extLst>
            </p:cNvPr>
            <p:cNvSpPr txBox="1"/>
            <p:nvPr/>
          </p:nvSpPr>
          <p:spPr>
            <a:xfrm>
              <a:off x="1223492" y="3961351"/>
              <a:ext cx="1420448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인게임</a:t>
              </a:r>
              <a:r>
                <a:rPr kumimoji="1" lang="ko-KR" altLang="en-US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로직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89DE871-293D-425F-9471-189EBBED6B64}"/>
              </a:ext>
            </a:extLst>
          </p:cNvPr>
          <p:cNvCxnSpPr/>
          <p:nvPr/>
        </p:nvCxnSpPr>
        <p:spPr>
          <a:xfrm>
            <a:off x="6096001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B1A600-5C27-41E1-8C2F-3C9393F2060C}"/>
              </a:ext>
            </a:extLst>
          </p:cNvPr>
          <p:cNvGrpSpPr/>
          <p:nvPr/>
        </p:nvGrpSpPr>
        <p:grpSpPr>
          <a:xfrm>
            <a:off x="6325438" y="1426866"/>
            <a:ext cx="2260880" cy="3948030"/>
            <a:chOff x="803275" y="1547446"/>
            <a:chExt cx="2260880" cy="394803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94E89B8-E5D2-4FE4-A58D-B8D693F8F2FD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03B8694-A326-4203-A98D-CC2DCD034005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116486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인게임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맵에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섹터의 개념을 부여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인접 섹터 내의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플레이어끼리만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인풋을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공유함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매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 / 30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초마다 인풋 갱신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매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초마다 위치 및 상태 갱신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B9794E-AAEE-45AE-9741-E828CF861FC2}"/>
                </a:ext>
              </a:extLst>
            </p:cNvPr>
            <p:cNvSpPr txBox="1"/>
            <p:nvPr/>
          </p:nvSpPr>
          <p:spPr>
            <a:xfrm>
              <a:off x="1610616" y="3961351"/>
              <a:ext cx="646197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섹터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3A22D16-312E-446B-8963-4BDD7C328521}"/>
              </a:ext>
            </a:extLst>
          </p:cNvPr>
          <p:cNvCxnSpPr/>
          <p:nvPr/>
        </p:nvCxnSpPr>
        <p:spPr>
          <a:xfrm>
            <a:off x="8815755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A5371D0-AE20-4FE6-8ACB-4F39B58B38F4}"/>
              </a:ext>
            </a:extLst>
          </p:cNvPr>
          <p:cNvGrpSpPr/>
          <p:nvPr/>
        </p:nvGrpSpPr>
        <p:grpSpPr>
          <a:xfrm>
            <a:off x="9045190" y="1426866"/>
            <a:ext cx="2260880" cy="3261688"/>
            <a:chOff x="803275" y="1547446"/>
            <a:chExt cx="2260880" cy="326168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B02FF3-FC6F-494F-8B95-57987C795F85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D0858D-D01A-4712-93DD-88CA4346BD30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게임이 완전히 끝났을 때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참여 플레이어들의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DB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갱신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ED5FB6-3647-4971-A541-7D8C4FE81D8A}"/>
                </a:ext>
              </a:extLst>
            </p:cNvPr>
            <p:cNvSpPr txBox="1"/>
            <p:nvPr/>
          </p:nvSpPr>
          <p:spPr>
            <a:xfrm>
              <a:off x="1223492" y="3961351"/>
              <a:ext cx="1420448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결과의 처리</a:t>
              </a:r>
              <a:endPara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479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데이터 테이블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5383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개요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163396"/>
            <a:ext cx="5660474" cy="14310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Mysql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사용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스케마명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en-US" altLang="ko-KR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GreyZone_DB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기록되는 것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-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유저에 대한 정보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-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맵에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배치되는 오브젝트 정보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586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데이터 테이블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040536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유저 </a:t>
                </a:r>
                <a:r>
                  <a:rPr kumimoji="1" lang="ko-KR" altLang="en-US" sz="105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정보오오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334138"/>
            <a:ext cx="5660474" cy="86170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유저 정보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모든 유저에 대하여 기록해야 하는 게임 내 정보들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일부는 유저가 확인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E1A5F0A-EB67-4BBE-98B6-C19D2A45F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76285"/>
              </p:ext>
            </p:extLst>
          </p:nvPr>
        </p:nvGraphicFramePr>
        <p:xfrm>
          <a:off x="521264" y="2323086"/>
          <a:ext cx="1111479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764">
                  <a:extLst>
                    <a:ext uri="{9D8B030D-6E8A-4147-A177-3AD203B41FA5}">
                      <a16:colId xmlns:a16="http://schemas.microsoft.com/office/drawing/2014/main" val="3977131435"/>
                    </a:ext>
                  </a:extLst>
                </a:gridCol>
                <a:gridCol w="959476">
                  <a:extLst>
                    <a:ext uri="{9D8B030D-6E8A-4147-A177-3AD203B41FA5}">
                      <a16:colId xmlns:a16="http://schemas.microsoft.com/office/drawing/2014/main" val="2266943474"/>
                    </a:ext>
                  </a:extLst>
                </a:gridCol>
                <a:gridCol w="1648496">
                  <a:extLst>
                    <a:ext uri="{9D8B030D-6E8A-4147-A177-3AD203B41FA5}">
                      <a16:colId xmlns:a16="http://schemas.microsoft.com/office/drawing/2014/main" val="1779993225"/>
                    </a:ext>
                  </a:extLst>
                </a:gridCol>
                <a:gridCol w="7064063">
                  <a:extLst>
                    <a:ext uri="{9D8B030D-6E8A-4147-A177-3AD203B41FA5}">
                      <a16:colId xmlns:a16="http://schemas.microsoft.com/office/drawing/2014/main" val="675560122"/>
                    </a:ext>
                  </a:extLst>
                </a:gridCol>
              </a:tblGrid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제약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28893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Char(32)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고유 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4212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Char(32)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07011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NICKNAME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Char(32)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NN, UNIQUE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별명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72009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WIN_COUNT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승리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2251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LOSE_COUNT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패배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926789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BALANCE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소지금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91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415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데이터 테이블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319459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맵 내 </a:t>
                </a:r>
                <a:r>
                  <a:rPr kumimoji="1" lang="ko-KR" altLang="en-US" sz="105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스폰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포인트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4" y="1334138"/>
            <a:ext cx="5660474" cy="86170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오브젝트 배치 정보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아이템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시작 지점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전구 등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맵 내 활용가능한 동적 오브젝트들의 배치 정보들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시트의 역할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E1A5F0A-EB67-4BBE-98B6-C19D2A45F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390028"/>
              </p:ext>
            </p:extLst>
          </p:nvPr>
        </p:nvGraphicFramePr>
        <p:xfrm>
          <a:off x="521264" y="2506342"/>
          <a:ext cx="1111479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764">
                  <a:extLst>
                    <a:ext uri="{9D8B030D-6E8A-4147-A177-3AD203B41FA5}">
                      <a16:colId xmlns:a16="http://schemas.microsoft.com/office/drawing/2014/main" val="3977131435"/>
                    </a:ext>
                  </a:extLst>
                </a:gridCol>
                <a:gridCol w="959476">
                  <a:extLst>
                    <a:ext uri="{9D8B030D-6E8A-4147-A177-3AD203B41FA5}">
                      <a16:colId xmlns:a16="http://schemas.microsoft.com/office/drawing/2014/main" val="2266943474"/>
                    </a:ext>
                  </a:extLst>
                </a:gridCol>
                <a:gridCol w="1648496">
                  <a:extLst>
                    <a:ext uri="{9D8B030D-6E8A-4147-A177-3AD203B41FA5}">
                      <a16:colId xmlns:a16="http://schemas.microsoft.com/office/drawing/2014/main" val="1779993225"/>
                    </a:ext>
                  </a:extLst>
                </a:gridCol>
                <a:gridCol w="7064063">
                  <a:extLst>
                    <a:ext uri="{9D8B030D-6E8A-4147-A177-3AD203B41FA5}">
                      <a16:colId xmlns:a16="http://schemas.microsoft.com/office/drawing/2014/main" val="675560122"/>
                    </a:ext>
                  </a:extLst>
                </a:gridCol>
              </a:tblGrid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제약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28893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오브젝트</a:t>
                      </a:r>
                      <a:r>
                        <a:rPr lang="en-US" altLang="ko-KR" sz="1200" dirty="0"/>
                        <a:t> ID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4212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POS_X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FLOAT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DEFAULT 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위치 </a:t>
                      </a: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07011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POS_Y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FLOAT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DEFAULT 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위치 </a:t>
                      </a:r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72009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POS_Z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FLOAT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DEFAULT 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위치 </a:t>
                      </a:r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2251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ROT_X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FLOAT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DEFAULT 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회전 </a:t>
                      </a: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926789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ROT_Y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FLOAT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DEFAULT 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회전 </a:t>
                      </a:r>
                      <a:r>
                        <a:rPr lang="en-US" altLang="ko-KR" sz="12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914215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ROT_Z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FLOAT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DEFAULT 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회전 </a:t>
                      </a:r>
                      <a:r>
                        <a:rPr lang="en-US" altLang="ko-KR" sz="1200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23176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13293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79023"/>
                  </a:ext>
                </a:extLst>
              </a:tr>
              <a:tr h="1860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5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372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6896" y="3505196"/>
            <a:ext cx="1826008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마일스톤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6896" y="4026490"/>
            <a:ext cx="4781945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경진대회가 목표라면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마감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- 11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월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27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일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완성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-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10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월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27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일</a:t>
            </a:r>
            <a:b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그게 아니라면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못해도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월 전까지 완성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76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13" y="1211368"/>
            <a:ext cx="4540665" cy="510824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49626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78518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32144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96000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49626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578518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32144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096000" y="3118188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49625" y="3130965"/>
            <a:ext cx="3742797" cy="265450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94289" y="154490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419561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96000" y="2185472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999" y="1816211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4139641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</a:t>
            </a:r>
            <a:r>
              <a:rPr kumimoji="1" lang="en-US" altLang="ko-KR" sz="10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typesetting industry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999" y="3770380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7" y="1313043"/>
            <a:ext cx="4573285" cy="4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4345" y="3505196"/>
            <a:ext cx="1005270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개요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4345" y="4026490"/>
            <a:ext cx="171219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이 게임은 </a:t>
            </a:r>
            <a:r>
              <a:rPr kumimoji="1" lang="ko-KR" altLang="en-US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뭔가여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7875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096000" y="3472609"/>
            <a:ext cx="4464818" cy="192045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01101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2" name="다이아몬드 1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276358" y="1506659"/>
            <a:ext cx="4281191" cy="4281191"/>
          </a:xfrm>
          <a:prstGeom prst="roundRect">
            <a:avLst>
              <a:gd name="adj" fmla="val 2115"/>
            </a:avLst>
          </a:prstGeom>
        </p:spPr>
      </p:pic>
    </p:spTree>
    <p:extLst>
      <p:ext uri="{BB962C8B-B14F-4D97-AF65-F5344CB8AC3E}">
        <p14:creationId xmlns:p14="http://schemas.microsoft.com/office/powerpoint/2010/main" val="3844621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1630" y="1534107"/>
            <a:ext cx="4551903" cy="4469760"/>
            <a:chOff x="713433" y="1313043"/>
            <a:chExt cx="5382567" cy="5285434"/>
          </a:xfrm>
        </p:grpSpPr>
        <p:sp>
          <p:nvSpPr>
            <p:cNvPr id="8" name="다이아몬드 7"/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18514" y="2343010"/>
            <a:ext cx="3409741" cy="27329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36294" y="1775068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22118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5930" y="1426866"/>
            <a:ext cx="2260880" cy="4500489"/>
            <a:chOff x="803275" y="1547446"/>
            <a:chExt cx="2260880" cy="4500489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3376247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605684" y="1426866"/>
            <a:ext cx="2260880" cy="4500489"/>
            <a:chOff x="803275" y="1547446"/>
            <a:chExt cx="2260880" cy="4500489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6096001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325438" y="1426866"/>
            <a:ext cx="2260880" cy="4500489"/>
            <a:chOff x="803275" y="1547446"/>
            <a:chExt cx="2260880" cy="4500489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8815755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045190" y="1426866"/>
            <a:ext cx="2260880" cy="4500489"/>
            <a:chOff x="803275" y="1547446"/>
            <a:chExt cx="2260880" cy="4500489"/>
          </a:xfrm>
        </p:grpSpPr>
        <p:sp>
          <p:nvSpPr>
            <p:cNvPr id="29" name="직사각형 2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834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다이아몬드 7"/>
          <p:cNvSpPr/>
          <p:nvPr/>
        </p:nvSpPr>
        <p:spPr>
          <a:xfrm>
            <a:off x="5008302" y="1665661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333978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682627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99163" y="2522562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79704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3488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435698" y="2078357"/>
            <a:ext cx="2622702" cy="1073710"/>
            <a:chOff x="1853288" y="3093920"/>
            <a:chExt cx="2622702" cy="1073710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02807" y="4396113"/>
            <a:ext cx="2622702" cy="1073710"/>
            <a:chOff x="1853288" y="3093920"/>
            <a:chExt cx="2622702" cy="1073710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66492" y="4396113"/>
            <a:ext cx="2622702" cy="1073710"/>
            <a:chOff x="1853288" y="3093920"/>
            <a:chExt cx="2622702" cy="1073710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23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9" name="다이아몬드 8"/>
          <p:cNvSpPr/>
          <p:nvPr/>
        </p:nvSpPr>
        <p:spPr>
          <a:xfrm>
            <a:off x="1699846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342185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5317253" y="2984360"/>
            <a:ext cx="1557494" cy="1557494"/>
          </a:xfrm>
          <a:prstGeom prst="diamond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306" y="3532310"/>
            <a:ext cx="62535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19671" y="3532310"/>
            <a:ext cx="710318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849" y="3532310"/>
            <a:ext cx="668640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9860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81501"/>
              </p:ext>
            </p:extLst>
          </p:nvPr>
        </p:nvGraphicFramePr>
        <p:xfrm>
          <a:off x="1181894" y="4516340"/>
          <a:ext cx="9828212" cy="1296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276350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68034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50128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3369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17252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0590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524788" y="2098419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12054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93885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58038" y="2876712"/>
            <a:ext cx="1533498" cy="1129572"/>
            <a:chOff x="1853288" y="3130134"/>
            <a:chExt cx="1533498" cy="1129572"/>
          </a:xfrm>
        </p:grpSpPr>
        <p:sp>
          <p:nvSpPr>
            <p:cNvPr id="18" name="TextBox 17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40133" y="2876712"/>
            <a:ext cx="1533498" cy="1129572"/>
            <a:chOff x="1853288" y="3130134"/>
            <a:chExt cx="1533498" cy="1129572"/>
          </a:xfrm>
        </p:grpSpPr>
        <p:sp>
          <p:nvSpPr>
            <p:cNvPr id="24" name="TextBox 23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23695" y="2876712"/>
            <a:ext cx="1533498" cy="1129572"/>
            <a:chOff x="1853288" y="3130134"/>
            <a:chExt cx="1533498" cy="1129572"/>
          </a:xfrm>
        </p:grpSpPr>
        <p:sp>
          <p:nvSpPr>
            <p:cNvPr id="27" name="TextBox 26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107257" y="2876712"/>
            <a:ext cx="1533498" cy="1129572"/>
            <a:chOff x="1853288" y="3130134"/>
            <a:chExt cx="1533498" cy="1129572"/>
          </a:xfrm>
        </p:grpSpPr>
        <p:sp>
          <p:nvSpPr>
            <p:cNvPr id="30" name="TextBox 29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895905" y="2876712"/>
            <a:ext cx="1533498" cy="1129572"/>
            <a:chOff x="1853288" y="3130134"/>
            <a:chExt cx="1533498" cy="1129572"/>
          </a:xfrm>
        </p:grpSpPr>
        <p:sp>
          <p:nvSpPr>
            <p:cNvPr id="33" name="TextBox 32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73697" y="1691741"/>
            <a:ext cx="1466370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0646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8869"/>
              </p:ext>
            </p:extLst>
          </p:nvPr>
        </p:nvGraphicFramePr>
        <p:xfrm>
          <a:off x="1181894" y="1610177"/>
          <a:ext cx="9828212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Insert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Text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here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123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456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789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06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57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타원 7"/>
          <p:cNvSpPr/>
          <p:nvPr/>
        </p:nvSpPr>
        <p:spPr>
          <a:xfrm>
            <a:off x="2244207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244207" y="1896655"/>
            <a:ext cx="1784765" cy="1784765"/>
          </a:xfrm>
          <a:prstGeom prst="arc">
            <a:avLst>
              <a:gd name="adj1" fmla="val 16200000"/>
              <a:gd name="adj2" fmla="val 316349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8838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1" name="타원 10"/>
          <p:cNvSpPr/>
          <p:nvPr/>
        </p:nvSpPr>
        <p:spPr>
          <a:xfrm>
            <a:off x="5211244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5211244" y="1896655"/>
            <a:ext cx="1784765" cy="1784765"/>
          </a:xfrm>
          <a:prstGeom prst="arc">
            <a:avLst>
              <a:gd name="adj1" fmla="val 16200000"/>
              <a:gd name="adj2" fmla="val 780291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5875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60%</a:t>
            </a:r>
          </a:p>
        </p:txBody>
      </p:sp>
      <p:sp>
        <p:nvSpPr>
          <p:cNvPr id="14" name="타원 13"/>
          <p:cNvSpPr/>
          <p:nvPr/>
        </p:nvSpPr>
        <p:spPr>
          <a:xfrm>
            <a:off x="8178282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호 14"/>
          <p:cNvSpPr/>
          <p:nvPr/>
        </p:nvSpPr>
        <p:spPr>
          <a:xfrm>
            <a:off x="8178282" y="1896655"/>
            <a:ext cx="1784765" cy="1784765"/>
          </a:xfrm>
          <a:prstGeom prst="arc">
            <a:avLst>
              <a:gd name="adj1" fmla="val 16200000"/>
              <a:gd name="adj2" fmla="val 21485692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12913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25%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130811" y="3942967"/>
            <a:ext cx="1981050" cy="1680318"/>
            <a:chOff x="2205163" y="4148066"/>
            <a:chExt cx="1981050" cy="1680318"/>
          </a:xfrm>
        </p:grpSpPr>
        <p:sp>
          <p:nvSpPr>
            <p:cNvPr id="17" name="TextBox 16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113101" y="3942967"/>
            <a:ext cx="1981050" cy="1680318"/>
            <a:chOff x="2205163" y="4148066"/>
            <a:chExt cx="1981050" cy="1680318"/>
          </a:xfrm>
        </p:grpSpPr>
        <p:sp>
          <p:nvSpPr>
            <p:cNvPr id="21" name="TextBox 20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80139" y="3942967"/>
            <a:ext cx="1981050" cy="1680318"/>
            <a:chOff x="2205163" y="4148066"/>
            <a:chExt cx="1981050" cy="1680318"/>
          </a:xfrm>
        </p:grpSpPr>
        <p:sp>
          <p:nvSpPr>
            <p:cNvPr id="24" name="TextBox 23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11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7006" y="1832483"/>
            <a:ext cx="10157989" cy="400039"/>
            <a:chOff x="1230736" y="1832483"/>
            <a:chExt cx="10157989" cy="40003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7006" y="2580566"/>
            <a:ext cx="10157989" cy="400039"/>
            <a:chOff x="1230736" y="1832483"/>
            <a:chExt cx="10157989" cy="40003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230736" y="1873516"/>
              <a:ext cx="2586273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7007" y="3328649"/>
            <a:ext cx="10157988" cy="400039"/>
            <a:chOff x="1230737" y="1832483"/>
            <a:chExt cx="10157988" cy="40003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230737" y="1873516"/>
              <a:ext cx="1961584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17006" y="4076732"/>
            <a:ext cx="10157989" cy="400039"/>
            <a:chOff x="1230736" y="1832483"/>
            <a:chExt cx="10157989" cy="40003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17006" y="4824816"/>
            <a:ext cx="10157989" cy="400039"/>
            <a:chOff x="1230736" y="1832483"/>
            <a:chExt cx="10157989" cy="40003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230736" y="1873516"/>
              <a:ext cx="820847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421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36" y="1599884"/>
            <a:ext cx="3853928" cy="43522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614445" y="2136449"/>
            <a:ext cx="1469876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931065" y="4084890"/>
            <a:ext cx="1529699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8004" y="2869713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18004" y="2531229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45020" y="4818154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020" y="4479670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1807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2608273" cy="613763"/>
            <a:chOff x="1110924" y="256992"/>
            <a:chExt cx="2608273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1832420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진짜로 개요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2608273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내가 설명을 하겠다는데 뭐가 불만이야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39374" y="1934117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장르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93000" y="1946894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잠입 대결</a:t>
            </a:r>
            <a:endParaRPr kumimoji="1" lang="en-US" altLang="ko-KR" sz="11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9374" y="2269613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부장르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93000" y="2282390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3D </a:t>
            </a:r>
            <a:r>
              <a:rPr kumimoji="1" lang="ko-KR" altLang="en-US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숨바꼭질</a:t>
            </a:r>
            <a:endParaRPr kumimoji="1" lang="en-US" altLang="ko-KR" sz="11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9374" y="2621760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태그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93000" y="2634537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근미래</a:t>
            </a:r>
            <a:endParaRPr kumimoji="1" lang="en-US" altLang="ko-KR" sz="11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374" y="303707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타겟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92999" y="2958354"/>
            <a:ext cx="2276426" cy="43081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경찰과 도둑 재밌게 한 사람</a:t>
            </a:r>
            <a:b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숨바꼭질 재밌게 한 사람</a:t>
            </a:r>
            <a:endParaRPr kumimoji="1" lang="en-US" altLang="ko-KR" sz="11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9374" y="3452841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92999" y="3465618"/>
            <a:ext cx="5660474" cy="233133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Windows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플랫폼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유니티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도둑은 목표인 물건을 훔쳐서 달아나고 경찰은 그런 도둑을 잡아야 하는 게임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빛과 그림자의 대비가 확실하다는 것이 </a:t>
            </a:r>
            <a:r>
              <a:rPr kumimoji="1" lang="ko-KR" altLang="en-US" sz="10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주요점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손 떼고 있어도 알아서 완벽하게 돌아갈 수 있을 온라인 게임을 구현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아트에 대해서는 크게 따지지 않는다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참고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b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Stealth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Bastard :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  <a:hlinkClick r:id="rId2"/>
              </a:rPr>
              <a:t>https://youtu.be/T0mGXNE8VIs</a:t>
            </a:r>
            <a:b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Thief :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  <a:hlinkClick r:id="rId3"/>
              </a:rPr>
              <a:t>https://youtu.be/_4gh3vTzSFA</a:t>
            </a:r>
            <a:b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Witch It! :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  <a:hlinkClick r:id="rId4"/>
              </a:rPr>
              <a:t>https://youtu.be/1LNVEM4rnLQ</a:t>
            </a:r>
            <a:b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7663" y="1313043"/>
            <a:ext cx="1524643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그레이 존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7B8A99-6EFC-4D0D-BBF0-AFE6247AD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476" y="65681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0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94" y="1444792"/>
            <a:ext cx="3680675" cy="38621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6" y="2137037"/>
            <a:ext cx="2415672" cy="27280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923686" y="3030624"/>
            <a:ext cx="400144" cy="466385"/>
            <a:chOff x="5923686" y="3175820"/>
            <a:chExt cx="400144" cy="46638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12112" y="5327409"/>
            <a:ext cx="3174240" cy="723307"/>
            <a:chOff x="1853288" y="3130134"/>
            <a:chExt cx="3174240" cy="723307"/>
          </a:xfrm>
        </p:grpSpPr>
        <p:sp>
          <p:nvSpPr>
            <p:cNvPr id="14" name="TextBox 13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54482" y="5327409"/>
            <a:ext cx="3174240" cy="723307"/>
            <a:chOff x="1853288" y="3130134"/>
            <a:chExt cx="3174240" cy="723307"/>
          </a:xfrm>
        </p:grpSpPr>
        <p:sp>
          <p:nvSpPr>
            <p:cNvPr id="17" name="TextBox 16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56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8860" y="3256068"/>
            <a:ext cx="3254284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End Of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339516" cy="613763"/>
            <a:chOff x="1110924" y="256992"/>
            <a:chExt cx="4339516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1832420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어케</a:t>
              </a: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작업함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339516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비슷한 선박으로 구축함 항공모함 전함 </a:t>
              </a: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우리정글뭐함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등이 있습니다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217BD7-FA27-4296-ACAC-01A7BFCE6263}"/>
              </a:ext>
            </a:extLst>
          </p:cNvPr>
          <p:cNvGrpSpPr/>
          <p:nvPr/>
        </p:nvGrpSpPr>
        <p:grpSpPr>
          <a:xfrm>
            <a:off x="885930" y="1426866"/>
            <a:ext cx="2260880" cy="3464820"/>
            <a:chOff x="803275" y="1547446"/>
            <a:chExt cx="2260880" cy="34648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5F3AE6-513A-4950-B739-514A6BEB19B4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EA0FD4-84E3-4D9F-90E1-964407292206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서버 내부 로직 구현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DB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세션 결과 처리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9888B1-DB86-408B-BEA1-1EE105783158}"/>
                </a:ext>
              </a:extLst>
            </p:cNvPr>
            <p:cNvSpPr txBox="1"/>
            <p:nvPr/>
          </p:nvSpPr>
          <p:spPr>
            <a:xfrm>
              <a:off x="1488787" y="3961351"/>
              <a:ext cx="889854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서버 </a:t>
              </a: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A2CEFA3-C171-4D45-A7E6-004CE4F031DA}"/>
              </a:ext>
            </a:extLst>
          </p:cNvPr>
          <p:cNvCxnSpPr/>
          <p:nvPr/>
        </p:nvCxnSpPr>
        <p:spPr>
          <a:xfrm>
            <a:off x="3376247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07A2706-A605-49E6-AF9D-B6B0B187E9B5}"/>
              </a:ext>
            </a:extLst>
          </p:cNvPr>
          <p:cNvGrpSpPr/>
          <p:nvPr/>
        </p:nvGrpSpPr>
        <p:grpSpPr>
          <a:xfrm>
            <a:off x="3605684" y="1426866"/>
            <a:ext cx="2260880" cy="3261688"/>
            <a:chOff x="803275" y="1547446"/>
            <a:chExt cx="2260880" cy="326168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53D8B10-5F0C-473E-91C8-5F3E62477AF9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D075C0-E0E3-44C3-872E-F213C97C19EC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세션 내부 로직 구현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패킷 송수신 최적화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1938EB-6368-4163-808F-58B299C43E6A}"/>
                </a:ext>
              </a:extLst>
            </p:cNvPr>
            <p:cNvSpPr txBox="1"/>
            <p:nvPr/>
          </p:nvSpPr>
          <p:spPr>
            <a:xfrm>
              <a:off x="1496002" y="3961351"/>
              <a:ext cx="875427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서버</a:t>
              </a: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B</a:t>
              </a: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89DE871-293D-425F-9471-189EBBED6B64}"/>
              </a:ext>
            </a:extLst>
          </p:cNvPr>
          <p:cNvCxnSpPr/>
          <p:nvPr/>
        </p:nvCxnSpPr>
        <p:spPr>
          <a:xfrm>
            <a:off x="6096001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B1A600-5C27-41E1-8C2F-3C9393F2060C}"/>
              </a:ext>
            </a:extLst>
          </p:cNvPr>
          <p:cNvGrpSpPr/>
          <p:nvPr/>
        </p:nvGrpSpPr>
        <p:grpSpPr>
          <a:xfrm>
            <a:off x="6325438" y="1426866"/>
            <a:ext cx="2260880" cy="3667953"/>
            <a:chOff x="803275" y="1547446"/>
            <a:chExt cx="2260880" cy="366795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94E89B8-E5D2-4FE4-A58D-B8D693F8F2FD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03B8694-A326-4203-A98D-CC2DCD034005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88478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UI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리소스 관리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아무튼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인게임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로직하고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관련 없는 것들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B9794E-AAEE-45AE-9741-E828CF861FC2}"/>
                </a:ext>
              </a:extLst>
            </p:cNvPr>
            <p:cNvSpPr txBox="1"/>
            <p:nvPr/>
          </p:nvSpPr>
          <p:spPr>
            <a:xfrm>
              <a:off x="1142539" y="3961351"/>
              <a:ext cx="1582351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클라이언트</a:t>
              </a: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A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3A22D16-312E-446B-8963-4BDD7C328521}"/>
              </a:ext>
            </a:extLst>
          </p:cNvPr>
          <p:cNvCxnSpPr/>
          <p:nvPr/>
        </p:nvCxnSpPr>
        <p:spPr>
          <a:xfrm>
            <a:off x="8815755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A5371D0-AE20-4FE6-8ACB-4F39B58B38F4}"/>
              </a:ext>
            </a:extLst>
          </p:cNvPr>
          <p:cNvGrpSpPr/>
          <p:nvPr/>
        </p:nvGrpSpPr>
        <p:grpSpPr>
          <a:xfrm>
            <a:off x="9045190" y="1426866"/>
            <a:ext cx="2260880" cy="3058555"/>
            <a:chOff x="803275" y="1547446"/>
            <a:chExt cx="2260880" cy="30585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B02FF3-FC6F-494F-8B95-57987C795F85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D0858D-D01A-4712-93DD-88CA4346BD30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인게임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로직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ED5FB6-3647-4971-A541-7D8C4FE81D8A}"/>
                </a:ext>
              </a:extLst>
            </p:cNvPr>
            <p:cNvSpPr txBox="1"/>
            <p:nvPr/>
          </p:nvSpPr>
          <p:spPr>
            <a:xfrm>
              <a:off x="1149753" y="3961351"/>
              <a:ext cx="1567925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클라이언트 </a:t>
              </a: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056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043771" cy="634858"/>
            <a:chOff x="521264" y="339362"/>
            <a:chExt cx="2043771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454111" cy="613763"/>
              <a:chOff x="1110924" y="256992"/>
              <a:chExt cx="1454111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107862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세계관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454111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내가 제일 못하는 거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C99C71-8EC6-45A7-94DD-EF8C6C82A1F5}"/>
              </a:ext>
            </a:extLst>
          </p:cNvPr>
          <p:cNvSpPr txBox="1"/>
          <p:nvPr/>
        </p:nvSpPr>
        <p:spPr>
          <a:xfrm>
            <a:off x="521263" y="1334138"/>
            <a:ext cx="10986009" cy="229286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좀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사이버펑크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~~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스럽고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느와르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~~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스러운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근미래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대충 뭐 코로나 많이 퍼졌고 변이를 너무 많이 해서 사태가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심각해졌음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그래서 이제 밖에 못 나감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공식적으로 개발된 백신이 없는 상황인데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병에 걸리면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80%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가 그냥 픽픽 쓰러지며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으앙주금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근데 백신은 이미 어둠의 경로에서 만들어진 상태임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~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고위층의 사람들만 비밀리에 입수할 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있지롱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~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 어둠의 백신 제작자들은 공사장 같은 곳에 물건을 미리 숨겨두고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브로커가 나중에 그것들을 찾아가는 좀 미련한 방식으로 거래를 진행함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이런 사실을 알게 된 몇 해커 집단들은 브로커가 찾아오기 전에 백신들을 훔쳐갈 모략을 꾸밈</a:t>
            </a:r>
            <a:b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팔면 이게 또 돈이 되거든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물론 브로커도 그 사실을 알기 때문에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보안업체에 의뢰해 도둑들을 미연에 축출해내기로 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써보니까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구리당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누가 좋은 세계관 좀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써달라능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1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0147" y="3505196"/>
            <a:ext cx="1415639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시스템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147" y="4026490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대표 시스템들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52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422080" cy="634858"/>
            <a:chOff x="521264" y="339362"/>
            <a:chExt cx="2422080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832420" cy="613763"/>
              <a:chOff x="1110924" y="256992"/>
              <a:chExt cx="1832420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832420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돌아가는 꼴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406021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게임 </a:t>
                </a:r>
                <a:r>
                  <a:rPr kumimoji="1" lang="ko-KR" altLang="en-US" sz="105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어케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흘러가나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1276350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405641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37469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63652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359599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95645" y="2876712"/>
            <a:ext cx="1533498" cy="703302"/>
            <a:chOff x="1853288" y="3130134"/>
            <a:chExt cx="1533498" cy="703302"/>
          </a:xfrm>
        </p:grpSpPr>
        <p:sp>
          <p:nvSpPr>
            <p:cNvPr id="18" name="TextBox 17"/>
            <p:cNvSpPr txBox="1"/>
            <p:nvPr/>
          </p:nvSpPr>
          <p:spPr>
            <a:xfrm>
              <a:off x="1853288" y="3354914"/>
              <a:ext cx="1533498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로고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접속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58467" y="3130134"/>
              <a:ext cx="72314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타이틀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127474" y="2876712"/>
            <a:ext cx="1533498" cy="500169"/>
            <a:chOff x="1853288" y="3130134"/>
            <a:chExt cx="1533498" cy="500169"/>
          </a:xfrm>
        </p:grpSpPr>
        <p:sp>
          <p:nvSpPr>
            <p:cNvPr id="24" name="TextBox 23"/>
            <p:cNvSpPr txBox="1"/>
            <p:nvPr/>
          </p:nvSpPr>
          <p:spPr>
            <a:xfrm>
              <a:off x="1853288" y="3354914"/>
              <a:ext cx="1533498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매칭 시작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48236" y="3130134"/>
              <a:ext cx="543605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매칭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360572" y="2874216"/>
            <a:ext cx="1730599" cy="1109567"/>
            <a:chOff x="1859639" y="3130134"/>
            <a:chExt cx="1533498" cy="1109567"/>
          </a:xfrm>
        </p:grpSpPr>
        <p:sp>
          <p:nvSpPr>
            <p:cNvPr id="27" name="TextBox 26"/>
            <p:cNvSpPr txBox="1"/>
            <p:nvPr/>
          </p:nvSpPr>
          <p:spPr>
            <a:xfrm>
              <a:off x="1859639" y="3354914"/>
              <a:ext cx="1533498" cy="88478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게임 시작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변두리에 캐릭터 배치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타인 접속 대기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7440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게임 시작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749604" y="2876712"/>
            <a:ext cx="1533498" cy="906434"/>
            <a:chOff x="1853288" y="3130134"/>
            <a:chExt cx="1533498" cy="906434"/>
          </a:xfrm>
        </p:grpSpPr>
        <p:sp>
          <p:nvSpPr>
            <p:cNvPr id="33" name="TextBox 32"/>
            <p:cNvSpPr txBox="1"/>
            <p:nvPr/>
          </p:nvSpPr>
          <p:spPr>
            <a:xfrm>
              <a:off x="1853288" y="3354914"/>
              <a:ext cx="1533498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플레이어 전적 처리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세션 제거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필요 시 매칭 재시작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27209" y="3130134"/>
              <a:ext cx="785659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게임 끝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3E75B9CB-8528-43A6-8E7B-78B166D1991E}"/>
              </a:ext>
            </a:extLst>
          </p:cNvPr>
          <p:cNvSpPr/>
          <p:nvPr/>
        </p:nvSpPr>
        <p:spPr>
          <a:xfrm>
            <a:off x="6701163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96C206-5B51-46AC-8534-8A88B9849E66}"/>
              </a:ext>
            </a:extLst>
          </p:cNvPr>
          <p:cNvGrpSpPr/>
          <p:nvPr/>
        </p:nvGrpSpPr>
        <p:grpSpPr>
          <a:xfrm>
            <a:off x="6097519" y="2876712"/>
            <a:ext cx="1533498" cy="1312699"/>
            <a:chOff x="1859639" y="3130134"/>
            <a:chExt cx="1533498" cy="13126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5FCA27-FC57-4ECA-9C83-392CDBB9C123}"/>
                </a:ext>
              </a:extLst>
            </p:cNvPr>
            <p:cNvSpPr txBox="1"/>
            <p:nvPr/>
          </p:nvSpPr>
          <p:spPr>
            <a:xfrm>
              <a:off x="1859639" y="3354914"/>
              <a:ext cx="1533498" cy="108791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경찰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vs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도둑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도둑이 물건들을 훔쳐 달아나거나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경찰이 모든 도둑을 잡으면 게임 끝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D3C031-7DFE-4EDC-80B6-1BA8489788B5}"/>
                </a:ext>
              </a:extLst>
            </p:cNvPr>
            <p:cNvSpPr txBox="1"/>
            <p:nvPr/>
          </p:nvSpPr>
          <p:spPr>
            <a:xfrm>
              <a:off x="2227209" y="3130134"/>
              <a:ext cx="785659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게임 중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AB90A772-5D01-4A3D-8576-416A8A8196FB}"/>
              </a:ext>
            </a:extLst>
          </p:cNvPr>
          <p:cNvSpPr/>
          <p:nvPr/>
        </p:nvSpPr>
        <p:spPr>
          <a:xfrm>
            <a:off x="10410113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4577955-D810-48EB-8733-81BF46C4A50F}"/>
              </a:ext>
            </a:extLst>
          </p:cNvPr>
          <p:cNvGrpSpPr/>
          <p:nvPr/>
        </p:nvGrpSpPr>
        <p:grpSpPr>
          <a:xfrm>
            <a:off x="9800118" y="2876712"/>
            <a:ext cx="1533498" cy="703302"/>
            <a:chOff x="1853288" y="3130134"/>
            <a:chExt cx="1533498" cy="70330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3BE751-3FFA-4BA4-8412-E556B7994513}"/>
                </a:ext>
              </a:extLst>
            </p:cNvPr>
            <p:cNvSpPr txBox="1"/>
            <p:nvPr/>
          </p:nvSpPr>
          <p:spPr>
            <a:xfrm>
              <a:off x="1853288" y="3354914"/>
              <a:ext cx="1533498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플레이어 제거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DB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기록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9D2660-B98A-4254-AB96-AF3F7F2DE9A9}"/>
                </a:ext>
              </a:extLst>
            </p:cNvPr>
            <p:cNvSpPr txBox="1"/>
            <p:nvPr/>
          </p:nvSpPr>
          <p:spPr>
            <a:xfrm>
              <a:off x="2137441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접속 종료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19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114303" cy="634858"/>
            <a:chOff x="521264" y="339362"/>
            <a:chExt cx="2114303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1524643" cy="613763"/>
              <a:chOff x="1110924" y="256992"/>
              <a:chExt cx="1524643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524643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씬</a:t>
                </a: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흐름도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1406021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게임 </a:t>
                </a:r>
                <a:r>
                  <a:rPr kumimoji="1" lang="ko-KR" altLang="en-US" sz="105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어케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흘러가나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1276350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68034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798093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151996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0590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758038" y="2876712"/>
            <a:ext cx="1533498" cy="906434"/>
            <a:chOff x="1853288" y="3130134"/>
            <a:chExt cx="1533498" cy="906434"/>
          </a:xfrm>
        </p:grpSpPr>
        <p:sp>
          <p:nvSpPr>
            <p:cNvPr id="18" name="TextBox 17"/>
            <p:cNvSpPr txBox="1"/>
            <p:nvPr/>
          </p:nvSpPr>
          <p:spPr>
            <a:xfrm>
              <a:off x="1853288" y="3354914"/>
              <a:ext cx="1533498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로고 띄우고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ID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랑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PW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입력하고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허락받는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단계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58467" y="3130134"/>
              <a:ext cx="72314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타이틀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88098" y="2876712"/>
            <a:ext cx="1533498" cy="1109567"/>
            <a:chOff x="1853288" y="3130134"/>
            <a:chExt cx="1533498" cy="1109567"/>
          </a:xfrm>
        </p:grpSpPr>
        <p:sp>
          <p:nvSpPr>
            <p:cNvPr id="24" name="TextBox 23"/>
            <p:cNvSpPr txBox="1"/>
            <p:nvPr/>
          </p:nvSpPr>
          <p:spPr>
            <a:xfrm>
              <a:off x="1853288" y="3354914"/>
              <a:ext cx="1533498" cy="88478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빠른 대전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스킨 상점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옵션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나가기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48236" y="3130134"/>
              <a:ext cx="543605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로비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548352" y="2876712"/>
            <a:ext cx="1533498" cy="500169"/>
            <a:chOff x="1859639" y="3130134"/>
            <a:chExt cx="1533498" cy="500169"/>
          </a:xfrm>
        </p:grpSpPr>
        <p:sp>
          <p:nvSpPr>
            <p:cNvPr id="27" name="TextBox 26"/>
            <p:cNvSpPr txBox="1"/>
            <p:nvPr/>
          </p:nvSpPr>
          <p:spPr>
            <a:xfrm>
              <a:off x="1859639" y="3354914"/>
              <a:ext cx="1533498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게임 진행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58467" y="3130134"/>
              <a:ext cx="72314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인게임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720798" y="2876712"/>
            <a:ext cx="1883712" cy="906434"/>
            <a:chOff x="1853288" y="3130134"/>
            <a:chExt cx="1533498" cy="906434"/>
          </a:xfrm>
        </p:grpSpPr>
        <p:sp>
          <p:nvSpPr>
            <p:cNvPr id="33" name="TextBox 32"/>
            <p:cNvSpPr txBox="1"/>
            <p:nvPr/>
          </p:nvSpPr>
          <p:spPr>
            <a:xfrm>
              <a:off x="1853288" y="3354914"/>
              <a:ext cx="1533498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게임 종료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서버에게서 결과 취득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로비로 복귀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48236" y="3130134"/>
              <a:ext cx="543605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결과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EB274F7-B2A0-4058-8C92-F72114388DC7}"/>
              </a:ext>
            </a:extLst>
          </p:cNvPr>
          <p:cNvCxnSpPr>
            <a:stCxn id="14" idx="0"/>
            <a:endCxn id="11" idx="0"/>
          </p:cNvCxnSpPr>
          <p:nvPr/>
        </p:nvCxnSpPr>
        <p:spPr>
          <a:xfrm rot="16200000" flipV="1">
            <a:off x="7308751" y="80777"/>
            <a:ext cx="12700" cy="4707807"/>
          </a:xfrm>
          <a:prstGeom prst="bentConnector3">
            <a:avLst>
              <a:gd name="adj1" fmla="val 707524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92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2722</Words>
  <Application>Microsoft Office PowerPoint</Application>
  <PresentationFormat>와이드스크린</PresentationFormat>
  <Paragraphs>554</Paragraphs>
  <Slides>41</Slides>
  <Notes>1</Notes>
  <HiddenSlides>13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Malaia Garnet</cp:lastModifiedBy>
  <cp:revision>180</cp:revision>
  <dcterms:created xsi:type="dcterms:W3CDTF">2019-03-11T06:50:22Z</dcterms:created>
  <dcterms:modified xsi:type="dcterms:W3CDTF">2020-09-13T14:51:11Z</dcterms:modified>
</cp:coreProperties>
</file>